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31" r:id="rId4"/>
    <p:sldId id="305" r:id="rId5"/>
    <p:sldId id="353" r:id="rId6"/>
    <p:sldId id="358" r:id="rId7"/>
    <p:sldId id="356" r:id="rId8"/>
    <p:sldId id="360" r:id="rId9"/>
    <p:sldId id="361" r:id="rId10"/>
    <p:sldId id="362" r:id="rId11"/>
    <p:sldId id="357" r:id="rId12"/>
    <p:sldId id="363" r:id="rId13"/>
    <p:sldId id="359" r:id="rId14"/>
    <p:sldId id="364" r:id="rId15"/>
    <p:sldId id="365" r:id="rId16"/>
    <p:sldId id="338" r:id="rId17"/>
  </p:sldIdLst>
  <p:sldSz cx="9906000" cy="6858000" type="A4"/>
  <p:notesSz cx="6858000" cy="9294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FFCC"/>
    <a:srgbClr val="CCFF99"/>
    <a:srgbClr val="FFFF66"/>
    <a:srgbClr val="00FFFF"/>
    <a:srgbClr val="6699F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820" autoAdjust="0"/>
    <p:restoredTop sz="94624" autoAdjust="0"/>
  </p:normalViewPr>
  <p:slideViewPr>
    <p:cSldViewPr>
      <p:cViewPr varScale="1">
        <p:scale>
          <a:sx n="50" d="100"/>
          <a:sy n="50" d="100"/>
        </p:scale>
        <p:origin x="-1445" y="-82"/>
      </p:cViewPr>
      <p:guideLst>
        <p:guide orient="horz" pos="2160"/>
        <p:guide pos="312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8088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solidFill>
                  <a:srgbClr val="000000"/>
                </a:solidFill>
                <a:latin typeface="Tahoma" panose="020B0604030504040204" pitchFamily="34" charset="0"/>
              </a:defRPr>
            </a:lvl1pPr>
          </a:lstStyle>
          <a:p>
            <a:fld id="{582FFE1C-8162-47D8-831E-0E333F50C51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35179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294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2813" y="696913"/>
            <a:ext cx="5027612" cy="34813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410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416425"/>
            <a:ext cx="5481638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829675"/>
            <a:ext cx="29670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B5368589-9BAC-454C-9FB0-7AB40A605902}" type="slidenum">
              <a:rPr lang="en-TT" altLang="en-US"/>
              <a:pPr/>
              <a:t>‹#›</a:t>
            </a:fld>
            <a:endParaRPr lang="en-TT" altLang="en-US"/>
          </a:p>
        </p:txBody>
      </p:sp>
    </p:spTree>
    <p:extLst>
      <p:ext uri="{BB962C8B-B14F-4D97-AF65-F5344CB8AC3E}">
        <p14:creationId xmlns:p14="http://schemas.microsoft.com/office/powerpoint/2010/main" xmlns="" val="1950894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fontAlgn="base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091BDED-388E-4D90-9F95-CFC12860A2B4}" type="slidenum">
              <a:rPr lang="en-TT" altLang="en-US"/>
              <a:pPr/>
              <a:t>1</a:t>
            </a:fld>
            <a:endParaRPr lang="en-TT" alt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696913"/>
            <a:ext cx="503555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DEE00170-5CC4-4E0B-8DE2-424D1760C51A}" type="slidenum">
              <a:rPr lang="en-TT" altLang="en-US" sz="12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1</a:t>
            </a:fld>
            <a:endParaRPr lang="en-TT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529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8C5621-562D-49B2-9B97-EF3A69503053}" type="slidenum">
              <a:rPr lang="en-TT" altLang="en-US"/>
              <a:pPr/>
              <a:t>2</a:t>
            </a:fld>
            <a:endParaRPr lang="en-TT" alt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1225" y="696913"/>
            <a:ext cx="503555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10699B70-8082-4D4B-BF59-B18B065CC19C}" type="slidenum">
              <a:rPr lang="en-TT" altLang="en-US" sz="12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2</a:t>
            </a:fld>
            <a:endParaRPr lang="en-TT" altLang="en-US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91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543E9B-E2F2-4BD1-A017-DF24CE5CF8FA}" type="slidenum">
              <a:rPr lang="en-TT" altLang="en-US"/>
              <a:pPr/>
              <a:t>4</a:t>
            </a:fld>
            <a:endParaRPr lang="en-TT" altLang="en-US"/>
          </a:p>
        </p:txBody>
      </p:sp>
      <p:sp>
        <p:nvSpPr>
          <p:cNvPr id="11161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696913"/>
            <a:ext cx="5035550" cy="3486150"/>
          </a:xfrm>
          <a:ln/>
        </p:spPr>
      </p:sp>
      <p:sp>
        <p:nvSpPr>
          <p:cNvPr id="1116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B98B3BE3-F676-46AB-9AB9-2D8016BFFE50}" type="slidenum">
              <a:rPr lang="en-TT" altLang="en-US" sz="1200">
                <a:latin typeface="Arial" panose="020B0604020202020204" pitchFamily="34" charset="0"/>
              </a:rPr>
              <a:pPr algn="r" eaLnBrk="1" hangingPunct="1">
                <a:buClrTx/>
                <a:buFontTx/>
                <a:buNone/>
              </a:pPr>
              <a:t>4</a:t>
            </a:fld>
            <a:endParaRPr lang="en-TT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189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5368589-9BAC-454C-9FB0-7AB40A605902}" type="slidenum">
              <a:rPr lang="en-TT" altLang="en-US" smtClean="0"/>
              <a:pPr/>
              <a:t>6</a:t>
            </a:fld>
            <a:endParaRPr lang="en-TT" altLang="en-US"/>
          </a:p>
        </p:txBody>
      </p:sp>
    </p:spTree>
    <p:extLst>
      <p:ext uri="{BB962C8B-B14F-4D97-AF65-F5344CB8AC3E}">
        <p14:creationId xmlns:p14="http://schemas.microsoft.com/office/powerpoint/2010/main" xmlns="" val="2641454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274902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235144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77088" y="271463"/>
            <a:ext cx="2227262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3713" y="271463"/>
            <a:ext cx="6530975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810504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492955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4721161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3713" y="1603375"/>
            <a:ext cx="4378325" cy="45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603375"/>
            <a:ext cx="4379912" cy="452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5558261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970241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91626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115052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325866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5593677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528763" y="403225"/>
            <a:ext cx="3794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en-US" sz="1600">
                <a:solidFill>
                  <a:srgbClr val="FFFFFF"/>
                </a:solidFill>
                <a:latin typeface="Lucida Sans Unicode" panose="020B0602030504020204" pitchFamily="34" charset="0"/>
              </a:rPr>
              <a:t>PROMOTING DECENT WORK FOR ALL</a:t>
            </a:r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304800" y="207963"/>
          <a:ext cx="792163" cy="685800"/>
        </p:xfrm>
        <a:graphic>
          <a:graphicData uri="http://schemas.openxmlformats.org/presentationml/2006/ole">
            <p:oleObj spid="_x0000_s58413" r:id="rId15" imgW="4761905" imgH="4123810" progId="">
              <p:embed/>
            </p:oleObj>
          </a:graphicData>
        </a:graphic>
      </p:graphicFrame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1463" y="93663"/>
            <a:ext cx="1171575" cy="102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93713" y="271463"/>
            <a:ext cx="891063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3713" y="1603375"/>
            <a:ext cx="8910637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FFFFFF"/>
          </a:solidFill>
          <a:latin typeface="+mj-lt"/>
          <a:ea typeface="+mj-ea"/>
          <a:cs typeface="+mj-cs"/>
        </a:defRPr>
      </a:lvl1pPr>
      <a:lvl2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2pPr>
      <a:lvl3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3pPr>
      <a:lvl4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4pPr>
      <a:lvl5pPr marL="20574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>
          <a:solidFill>
            <a:srgbClr val="FFFFFF"/>
          </a:solidFill>
          <a:latin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6553200" y="4800600"/>
            <a:ext cx="3143250" cy="107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endParaRPr lang="fr-CH" altLang="en-US" sz="1600" b="1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TT" altLang="en-US" sz="1600" b="1" dirty="0">
                <a:solidFill>
                  <a:srgbClr val="FFFFFF"/>
                </a:solidFill>
                <a:latin typeface="Arial Rounded MT Bold" panose="020F0704030504030204" pitchFamily="34" charset="0"/>
              </a:rPr>
              <a:t>ILO Decent Work Team</a:t>
            </a:r>
          </a:p>
          <a:p>
            <a:pPr algn="r" eaLnBrk="1" hangingPunct="1">
              <a:buClrTx/>
              <a:buFontTx/>
              <a:buNone/>
            </a:pPr>
            <a:r>
              <a:rPr lang="en-TT" altLang="en-US" sz="1600" b="1" dirty="0">
                <a:solidFill>
                  <a:srgbClr val="FFFFFF"/>
                </a:solidFill>
                <a:latin typeface="Arial Rounded MT Bold" panose="020F0704030504030204" pitchFamily="34" charset="0"/>
              </a:rPr>
              <a:t>and Office for the </a:t>
            </a:r>
            <a:r>
              <a:rPr lang="en-TT" altLang="en-US" sz="1600" b="1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Caribbean</a:t>
            </a:r>
            <a:endParaRPr lang="en-TT" altLang="en-US" sz="1600" b="1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r" eaLnBrk="1" hangingPunct="1">
              <a:buClrTx/>
              <a:buFontTx/>
              <a:buNone/>
            </a:pPr>
            <a:r>
              <a:rPr lang="en-GB" altLang="en-US" sz="1600" b="1" dirty="0" smtClean="0">
                <a:solidFill>
                  <a:srgbClr val="FFFFFF"/>
                </a:solidFill>
                <a:latin typeface="Arial Rounded MT Bold" panose="020F0704030504030204" pitchFamily="34" charset="0"/>
              </a:rPr>
              <a:t>May  2014, Grenada</a:t>
            </a:r>
            <a:endParaRPr lang="en-GB" altLang="en-US" sz="1600" b="1" dirty="0">
              <a:solidFill>
                <a:srgbClr val="FF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38200" y="2438400"/>
            <a:ext cx="8145463" cy="231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buClrTx/>
              <a:buFontTx/>
              <a:buNone/>
            </a:pPr>
            <a:r>
              <a:rPr lang="en-GB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Support to the Development of Statistics in CARICOM:</a:t>
            </a:r>
            <a:br>
              <a:rPr lang="en-GB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Case of the ILO</a:t>
            </a:r>
            <a:endParaRPr lang="en-US" altLang="en-US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066800"/>
            <a:ext cx="8910638" cy="609600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Stats from Admin records: NIS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9296400" cy="48768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Focus efforts to use the NIS/</a:t>
            </a:r>
            <a:r>
              <a:rPr lang="en-GB" altLang="en-US" sz="28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SocSec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records for statistical purposes …. 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Issues of Strategy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Institutional issues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Currently Estimates available for: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Employment; Labour Migration; Wages </a:t>
            </a:r>
            <a:endParaRPr lang="en-GB" altLang="en-US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Enhance quality and comparability:</a:t>
            </a: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Harmonisation of concepts and definitions; Establish and maintain data set for statistical purposes; Consolidate estimates with other data sources; enhance coverage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Interagency collaboration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99839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Classifications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9296400" cy="40386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The ISCO 2008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The ICSE: International Classification of Status in Employment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Other (ICLS) classifications: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Industrial Relations 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OSH related classifications 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Social Security </a:t>
            </a:r>
          </a:p>
        </p:txBody>
      </p:sp>
    </p:spTree>
    <p:extLst>
      <p:ext uri="{BB962C8B-B14F-4D97-AF65-F5344CB8AC3E}">
        <p14:creationId xmlns:p14="http://schemas.microsoft.com/office/powerpoint/2010/main" xmlns="" val="9009059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04900" y="914400"/>
            <a:ext cx="7543800" cy="761999"/>
          </a:xfrm>
        </p:spPr>
        <p:txBody>
          <a:bodyPr/>
          <a:lstStyle/>
          <a:p>
            <a:pPr marL="350838" indent="4763"/>
            <a:r>
              <a:rPr lang="en-GB" altLang="en-US" b="1" dirty="0">
                <a:solidFill>
                  <a:srgbClr val="CCFFCC"/>
                </a:solidFill>
                <a:latin typeface="Arial Rounded MT Bold" panose="020F0704030504030204" pitchFamily="34" charset="0"/>
              </a:rPr>
              <a:t>Data </a:t>
            </a:r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dissemination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9296400" cy="40386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Dissemination strategy … bottom up: </a:t>
            </a:r>
            <a:endParaRPr lang="en-GB" altLang="en-US" sz="3600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Tripartite partners at the national an regional leve</a:t>
            </a:r>
            <a:r>
              <a:rPr lang="en-GB" altLang="en-US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l</a:t>
            </a:r>
            <a:endParaRPr lang="en-GB" altLang="en-US" b="1" dirty="0" smtClean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International 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Printed vs soft copies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Web based CLMIS dissemination system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Standardised set indicators (based on the international requirements) and qualitative LMI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National ownership/interagency collaboration (</a:t>
            </a:r>
            <a:r>
              <a:rPr lang="en-GB" altLang="en-US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CSO,MoL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, NIS)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Micro data files … select </a:t>
            </a:r>
            <a:r>
              <a:rPr lang="en-GB" altLang="en-US" sz="36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g</a:t>
            </a: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roup of stakeholders … institutional 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4193915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Analysis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9296400" cy="40386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Strategy … Specific capacity distinct but not divorced from data collection/processing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Capacity building?  … </a:t>
            </a: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W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here …How …Maintain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Line ministries and specialised agencies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Statistical Office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Labour Market … what are the (major) labour market challenges … tied to policy design and evaluation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CLMIS strategy …. Labour market analysis immediately after the launch of the LMIS web site</a:t>
            </a:r>
          </a:p>
        </p:txBody>
      </p:sp>
    </p:spTree>
    <p:extLst>
      <p:ext uri="{BB962C8B-B14F-4D97-AF65-F5344CB8AC3E}">
        <p14:creationId xmlns:p14="http://schemas.microsoft.com/office/powerpoint/2010/main" xmlns="" val="897308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97489" y="9144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Future work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978" y="1981200"/>
            <a:ext cx="9296400" cy="46482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Structure and formalise CARICOM-OECS-ILO collaboration on establishing a regional LMIS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Revised employment concepts … implications for LFS and National Accounts strategies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CSO-MoL-TVET collaboration on JFV Survey</a:t>
            </a: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12442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97489" y="9144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Future work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9296400" cy="42672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Integrate NIS/</a:t>
            </a:r>
            <a:r>
              <a:rPr lang="en-GB" altLang="en-US" sz="36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SocSec</a:t>
            </a: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in the Labour </a:t>
            </a:r>
            <a:r>
              <a:rPr lang="en-GB" altLang="en-US" sz="36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Statistcs</a:t>
            </a: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System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Focus on producing the Employment MDG’s (also basic Decent Work indicators)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36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Labour market analysis immediately after the launch of the LMIS web site</a:t>
            </a:r>
          </a:p>
        </p:txBody>
      </p:sp>
    </p:spTree>
    <p:extLst>
      <p:ext uri="{BB962C8B-B14F-4D97-AF65-F5344CB8AC3E}">
        <p14:creationId xmlns:p14="http://schemas.microsoft.com/office/powerpoint/2010/main" xmlns="" val="10453414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0" y="1700213"/>
            <a:ext cx="9906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2500"/>
              </a:spcBef>
              <a:buClrTx/>
              <a:buFontTx/>
              <a:buNone/>
            </a:pPr>
            <a:r>
              <a:rPr lang="en-GB" altLang="en-US" sz="4000">
                <a:solidFill>
                  <a:srgbClr val="F0F0F0"/>
                </a:solidFill>
                <a:latin typeface="Arial Rounded MT Bold" panose="020F0704030504030204" pitchFamily="34" charset="0"/>
              </a:rPr>
              <a:t>Decent Work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0" y="3141663"/>
            <a:ext cx="9906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2250"/>
              </a:spcBef>
              <a:buClrTx/>
              <a:buFontTx/>
              <a:buNone/>
            </a:pPr>
            <a:r>
              <a:rPr lang="en-GB" altLang="en-US" sz="3600">
                <a:solidFill>
                  <a:srgbClr val="FFFF99"/>
                </a:solidFill>
                <a:latin typeface="Arial Rounded MT Bold" panose="020F0704030504030204" pitchFamily="34" charset="0"/>
              </a:rPr>
              <a:t>Thank you!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0" y="4797425"/>
            <a:ext cx="9906000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1600" b="1">
                <a:solidFill>
                  <a:srgbClr val="FFFFFF"/>
                </a:solidFill>
                <a:latin typeface="Arial Rounded MT Bold" panose="020F0704030504030204" pitchFamily="34" charset="0"/>
              </a:rPr>
              <a:t>The International Labour Organization</a:t>
            </a:r>
          </a:p>
          <a:p>
            <a:pPr algn="ctr" eaLnBrk="1" hangingPunct="1">
              <a:buClrTx/>
              <a:buFontTx/>
              <a:buNone/>
            </a:pPr>
            <a:endParaRPr lang="en-GB" altLang="en-US" sz="1600" b="1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en-GB" altLang="en-US" sz="1600" b="1">
                <a:solidFill>
                  <a:srgbClr val="FFFFFF"/>
                </a:solidFill>
                <a:latin typeface="Arial Rounded MT Bold" panose="020F0704030504030204" pitchFamily="34" charset="0"/>
              </a:rPr>
              <a:t>ILO Decent Work Team</a:t>
            </a:r>
          </a:p>
          <a:p>
            <a:pPr algn="ctr" eaLnBrk="1" hangingPunct="1">
              <a:buClrTx/>
              <a:buFontTx/>
              <a:buNone/>
            </a:pPr>
            <a:r>
              <a:rPr lang="en-GB" altLang="en-US" sz="1600" b="1">
                <a:solidFill>
                  <a:srgbClr val="FFFFFF"/>
                </a:solidFill>
                <a:latin typeface="Arial Rounded MT Bold" panose="020F0704030504030204" pitchFamily="34" charset="0"/>
              </a:rPr>
              <a:t>and Country Office for the Caribbean</a:t>
            </a:r>
          </a:p>
          <a:p>
            <a:pPr algn="ctr" eaLnBrk="1" hangingPunct="1">
              <a:buClrTx/>
              <a:buFontTx/>
              <a:buNone/>
            </a:pPr>
            <a:endParaRPr lang="en-GB" altLang="en-US" sz="1600" b="1">
              <a:solidFill>
                <a:srgbClr val="FFFFFF"/>
              </a:solidFill>
              <a:latin typeface="Arial Rounded MT Bold" panose="020F070403050403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en-GB" altLang="en-US" sz="1600">
                <a:solidFill>
                  <a:srgbClr val="FFFFFF"/>
                </a:solidFill>
                <a:latin typeface="Arial Rounded MT Bold" panose="020F0704030504030204" pitchFamily="34" charset="0"/>
              </a:rPr>
              <a:t>www.ilocarib.org.tt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59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25780" y="1295400"/>
            <a:ext cx="8748712" cy="132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GB" altLang="en-US" sz="4000" b="1" dirty="0">
                <a:solidFill>
                  <a:srgbClr val="CCFFCC"/>
                </a:solidFill>
                <a:latin typeface="Arial Rounded MT Bold" panose="020F0704030504030204" pitchFamily="34" charset="0"/>
              </a:rPr>
              <a:t>What we will </a:t>
            </a:r>
            <a:r>
              <a:rPr lang="en-GB" altLang="en-US" sz="4000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discuss</a:t>
            </a:r>
          </a:p>
          <a:p>
            <a:pPr eaLnBrk="1" hangingPunct="1">
              <a:buClrTx/>
              <a:buFontTx/>
              <a:buNone/>
            </a:pPr>
            <a:endParaRPr lang="en-GB" altLang="en-US" sz="4000" b="1" dirty="0">
              <a:solidFill>
                <a:srgbClr val="CCFFC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95300" y="2514600"/>
            <a:ext cx="9164638" cy="4034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258763" indent="-258763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58763" algn="l"/>
                <a:tab pos="706438" algn="l"/>
                <a:tab pos="1155700" algn="l"/>
                <a:tab pos="1604963" algn="l"/>
                <a:tab pos="2054225" algn="l"/>
                <a:tab pos="2503488" algn="l"/>
                <a:tab pos="2952750" algn="l"/>
                <a:tab pos="3402013" algn="l"/>
                <a:tab pos="3851275" algn="l"/>
                <a:tab pos="4300538" algn="l"/>
                <a:tab pos="4749800" algn="l"/>
                <a:tab pos="5199063" algn="l"/>
                <a:tab pos="5648325" algn="l"/>
                <a:tab pos="6097588" algn="l"/>
                <a:tab pos="6546850" algn="l"/>
                <a:tab pos="6996113" algn="l"/>
                <a:tab pos="7445375" algn="l"/>
                <a:tab pos="7894638" algn="l"/>
                <a:tab pos="8343900" algn="l"/>
                <a:tab pos="8793163" algn="l"/>
                <a:tab pos="9242425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The </a:t>
            </a: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ILO’s mandate on Labour Statistics</a:t>
            </a:r>
            <a:endParaRPr lang="en-GB" altLang="en-US" sz="3200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Work in the area of Census and Surveys (LFS, HIES, OWS and JFVS)</a:t>
            </a: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Statistics from administrative records Classifications</a:t>
            </a: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Data dissemination</a:t>
            </a:r>
            <a:endParaRPr lang="en-GB" altLang="en-US" sz="3200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Analysis</a:t>
            </a: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32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Future work</a:t>
            </a:r>
            <a:endParaRPr lang="en-GB" altLang="en-US" sz="3200" b="1" dirty="0">
              <a:solidFill>
                <a:srgbClr val="00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2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2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2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2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2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880" y="838200"/>
            <a:ext cx="9103519" cy="758825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99"/>
                </a:solidFill>
                <a:latin typeface="Arial Rounded MT Bold" panose="020F0704030504030204" pitchFamily="34" charset="0"/>
              </a:rPr>
              <a:t>ILO’s mandate on Labour Statistics</a:t>
            </a:r>
            <a:endParaRPr lang="en-GB" altLang="en-US" b="1" dirty="0">
              <a:solidFill>
                <a:srgbClr val="CCFF99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4318" y="1752600"/>
            <a:ext cx="9413081" cy="48768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>
                <a:solidFill>
                  <a:srgbClr val="00FFFF"/>
                </a:solidFill>
              </a:rPr>
              <a:t>T</a:t>
            </a:r>
            <a:r>
              <a:rPr lang="en-GB" altLang="en-US" sz="2800" b="1" dirty="0" smtClean="0">
                <a:solidFill>
                  <a:srgbClr val="00FFFF"/>
                </a:solidFill>
              </a:rPr>
              <a:t>he ILO in the UN system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</a:rPr>
              <a:t>ILO’s responsibility related to statistics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</a:rPr>
              <a:t>Convention/Recommendation on Labour Statistics: </a:t>
            </a:r>
            <a:r>
              <a:rPr lang="en-GB" altLang="en-US" b="1" dirty="0" smtClean="0">
                <a:solidFill>
                  <a:srgbClr val="00FFFF"/>
                </a:solidFill>
              </a:rPr>
              <a:t>Employment, Labour in general but specifically: Industrial Relations, Occupational Safety and Health, Social security, Classifications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</a:rPr>
              <a:t>International Conference of Labour Statisticians (ICLS)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</a:rPr>
              <a:t>Tripartite approval </a:t>
            </a:r>
            <a:r>
              <a:rPr lang="en-GB" altLang="en-US" sz="2800" b="1" dirty="0" smtClean="0">
                <a:solidFill>
                  <a:srgbClr val="00FFFF"/>
                </a:solidFill>
                <a:sym typeface="Wingdings" panose="05000000000000000000" pitchFamily="2" charset="2"/>
              </a:rPr>
              <a:t> </a:t>
            </a:r>
            <a:r>
              <a:rPr lang="en-GB" altLang="en-US" sz="2800" b="1" dirty="0" smtClean="0">
                <a:solidFill>
                  <a:srgbClr val="00FFFF"/>
                </a:solidFill>
              </a:rPr>
              <a:t>International Labour Conference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</a:rPr>
              <a:t>ILO’s work: regional/country programmes and participation in “global programmes” </a:t>
            </a:r>
            <a:endParaRPr lang="en-GB" altLang="en-US" sz="2800" b="1" dirty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762000" y="1587601"/>
            <a:ext cx="8947150" cy="1694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GB" altLang="en-US" sz="3600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Work in the area of Census and Surveys</a:t>
            </a:r>
          </a:p>
          <a:p>
            <a:pPr algn="ctr" eaLnBrk="1" hangingPunct="1">
              <a:buClrTx/>
              <a:buFontTx/>
              <a:buNone/>
            </a:pPr>
            <a:r>
              <a:rPr lang="en-GB" altLang="en-US" sz="3200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 </a:t>
            </a:r>
            <a:endParaRPr lang="en-GB" altLang="en-US" sz="3200" b="1" dirty="0">
              <a:solidFill>
                <a:srgbClr val="CCFFCC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544512" y="3352800"/>
            <a:ext cx="9164638" cy="2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39725" indent="-339725"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000000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The Population Census</a:t>
            </a: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ILO’s technical collaboration on surveys: Labour Force Survey (LFS), Household Income and Expenditure Surveys (HIES), Occupational Wage Surveys (OWS), Job Flow and Vacancy Surveys (JFVS)</a:t>
            </a:r>
          </a:p>
          <a:p>
            <a:pPr eaLnBrk="1" hangingPunct="1">
              <a:buClr>
                <a:srgbClr val="FFFF99"/>
              </a:buClr>
              <a:buFont typeface="Arial Rounded MT Bold" panose="020F0704030504030204" pitchFamily="34" charset="0"/>
              <a:buChar char="•"/>
            </a:pP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Our focus in the region guided by the CLMIS programme </a:t>
            </a:r>
            <a:r>
              <a:rPr lang="en-GB" altLang="en-US" sz="2400" b="1" dirty="0" smtClean="0">
                <a:solidFill>
                  <a:srgbClr val="00FFFF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 promotion of the LFS and the OWS/JFVS</a:t>
            </a:r>
            <a:endParaRPr lang="en-GB" altLang="en-US" sz="2400" b="1" dirty="0" smtClean="0">
              <a:solidFill>
                <a:srgbClr val="00FFF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2925763" y="1125538"/>
            <a:ext cx="5849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2000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2000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2000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The Labour Force Survey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36864"/>
            <a:ext cx="9296400" cy="43434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Previous work: review/harmonisation of established LFS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(Bahamas, Barbados, Jamaica, St. Lucia, Trinidad and Tobago)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Standardise key concepts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Introduce measurement of informality and underemployment</a:t>
            </a:r>
            <a:endParaRPr lang="en-GB" altLang="en-US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Recent work: LFS in OECS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Standardised questionnaire across the OECS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builds on previous work (informality/underemployment)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tripartite consensus 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Quality of data collection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Approach to data processing and definitions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Dissemination: standardised set of tables for regional use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Four OECS countries did the first round in 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Job Flows and Vacancy Survey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4999"/>
            <a:ext cx="9296400" cy="4724401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Establishment based survey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(country basic survey programme)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Demand driven: constituency demands JFVS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(employment services, TVET, investment, macro-economic)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Amongst regional experts more consensus on: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Concepts/definitions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 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Questionnaire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Sampling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Output/data dissemination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Joint CSO-</a:t>
            </a:r>
            <a:r>
              <a:rPr lang="en-GB" altLang="en-US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DoL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operation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Integrated into the CMLIS </a:t>
            </a:r>
            <a:r>
              <a:rPr lang="en-GB" altLang="en-US" sz="28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LabAdminMod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…an “off-the-shelf-product” … to be piloted in SVG</a:t>
            </a:r>
          </a:p>
        </p:txBody>
      </p:sp>
    </p:spTree>
    <p:extLst>
      <p:ext uri="{BB962C8B-B14F-4D97-AF65-F5344CB8AC3E}">
        <p14:creationId xmlns:p14="http://schemas.microsoft.com/office/powerpoint/2010/main" xmlns="" val="18035748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43000"/>
            <a:ext cx="8910638" cy="761999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Other Surveys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09800"/>
            <a:ext cx="9296400" cy="32004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OWS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HIES 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(Caribbean CPA surveys=mix ILO/WB model)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Child Labour Survey (Belize/Guyana/Suriname)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School to Work Transition Survey (SWTS: Jamaica)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Informal Employment surveys (Trinidad and Tobago)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Technical </a:t>
            </a: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assistance 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on request</a:t>
            </a:r>
          </a:p>
        </p:txBody>
      </p:sp>
    </p:spTree>
    <p:extLst>
      <p:ext uri="{BB962C8B-B14F-4D97-AF65-F5344CB8AC3E}">
        <p14:creationId xmlns:p14="http://schemas.microsoft.com/office/powerpoint/2010/main" xmlns="" val="1220585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066800"/>
            <a:ext cx="8910638" cy="609600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Stats from Admin records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9296400" cy="48768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Critical Admin records for labour statistics: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MoL/</a:t>
            </a:r>
            <a:r>
              <a:rPr lang="en-GB" altLang="en-US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DoL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: PES, Lab. </a:t>
            </a:r>
            <a:r>
              <a:rPr lang="en-GB" altLang="en-US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Inspec</a:t>
            </a: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, Migration, IR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Employment programmes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Social Security/National Insurance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TVET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C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hallenge: Employment programmes and TVET 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Approach considers specific challenges in using admin records for statistical purposes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Respect confidentiality of micro data sets … output is essential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Understand agency definitions/requirements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Mutual interest/benefits</a:t>
            </a:r>
            <a:endParaRPr lang="en-GB" altLang="en-US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Interagency collaboration</a:t>
            </a:r>
            <a:endParaRPr lang="en-GB" altLang="en-US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2280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7927" y="1066800"/>
            <a:ext cx="8910638" cy="609600"/>
          </a:xfrm>
        </p:spPr>
        <p:txBody>
          <a:bodyPr/>
          <a:lstStyle/>
          <a:p>
            <a:pPr marL="350838" indent="4763"/>
            <a:r>
              <a:rPr lang="en-GB" altLang="en-US" b="1" dirty="0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Stats from Admin records: </a:t>
            </a:r>
            <a:r>
              <a:rPr lang="en-GB" altLang="en-US" b="1" dirty="0" err="1" smtClean="0">
                <a:solidFill>
                  <a:srgbClr val="CCFFCC"/>
                </a:solidFill>
                <a:latin typeface="Arial Rounded MT Bold" panose="020F0704030504030204" pitchFamily="34" charset="0"/>
              </a:rPr>
              <a:t>DoL</a:t>
            </a:r>
            <a:endParaRPr lang="en-GB" altLang="en-US" b="1" dirty="0">
              <a:solidFill>
                <a:srgbClr val="CCFFCC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9296400" cy="4876800"/>
          </a:xfrm>
        </p:spPr>
        <p:txBody>
          <a:bodyPr/>
          <a:lstStyle/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MoL/</a:t>
            </a:r>
            <a:r>
              <a:rPr lang="en-GB" altLang="en-US" sz="28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DoL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Admin Records: with the </a:t>
            </a:r>
            <a:r>
              <a:rPr lang="en-GB" altLang="en-US" sz="2800" b="1" dirty="0" err="1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LabAdminMod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countries can: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Computerise the MoL admin records: organisational efficiency; statistical processing; harmonisation of concepts/definitions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Standardise stats from admin records across the OECS</a:t>
            </a:r>
          </a:p>
          <a:p>
            <a:pPr lvl="1"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Build regional dissemination system</a:t>
            </a: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 five countries operational … </a:t>
            </a: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the MoL/</a:t>
            </a:r>
            <a:r>
              <a:rPr lang="en-GB" altLang="en-US" sz="2800" b="1" dirty="0" err="1">
                <a:solidFill>
                  <a:srgbClr val="00FFFF"/>
                </a:solidFill>
                <a:latin typeface="Arial Rounded MT Bold" panose="020F0704030504030204" pitchFamily="34" charset="0"/>
              </a:rPr>
              <a:t>DoL</a:t>
            </a:r>
            <a:r>
              <a:rPr lang="en-GB" altLang="en-US" sz="2800" b="1" dirty="0">
                <a:solidFill>
                  <a:srgbClr val="00FFFF"/>
                </a:solidFill>
                <a:latin typeface="Arial Rounded MT Bold" panose="020F0704030504030204" pitchFamily="34" charset="0"/>
              </a:rPr>
              <a:t> </a:t>
            </a: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can run in stats in real time from the modules they have in use</a:t>
            </a:r>
            <a:endParaRPr lang="en-GB" altLang="en-US" sz="2800" b="1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>
              <a:buClr>
                <a:srgbClr val="FFCC00"/>
              </a:buClr>
              <a:buSzPct val="135000"/>
              <a:buFontTx/>
              <a:buChar char="•"/>
            </a:pPr>
            <a:r>
              <a:rPr lang="en-GB" altLang="en-US" sz="2800" b="1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Interagency collaboration based on policy coordination/shared statistics</a:t>
            </a:r>
          </a:p>
        </p:txBody>
      </p:sp>
    </p:spTree>
    <p:extLst>
      <p:ext uri="{BB962C8B-B14F-4D97-AF65-F5344CB8AC3E}">
        <p14:creationId xmlns:p14="http://schemas.microsoft.com/office/powerpoint/2010/main" xmlns="" val="2463808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4619</TotalTime>
  <Words>809</Words>
  <Application>Microsoft Office PowerPoint</Application>
  <PresentationFormat>A4 Paper (210x297 mm)</PresentationFormat>
  <Paragraphs>122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1_Default Design</vt:lpstr>
      <vt:lpstr>Slide 1</vt:lpstr>
      <vt:lpstr>Slide 2</vt:lpstr>
      <vt:lpstr>ILO’s mandate on Labour Statistics</vt:lpstr>
      <vt:lpstr>Slide 4</vt:lpstr>
      <vt:lpstr>The Labour Force Survey</vt:lpstr>
      <vt:lpstr>Job Flows and Vacancy Survey</vt:lpstr>
      <vt:lpstr>Other Surveys</vt:lpstr>
      <vt:lpstr>Stats from Admin records</vt:lpstr>
      <vt:lpstr>Stats from Admin records: DoL</vt:lpstr>
      <vt:lpstr>Stats from Admin records: NIS</vt:lpstr>
      <vt:lpstr>Classifications</vt:lpstr>
      <vt:lpstr>Data dissemination</vt:lpstr>
      <vt:lpstr>Analysis</vt:lpstr>
      <vt:lpstr>Future work</vt:lpstr>
      <vt:lpstr>Future work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myrstad</dc:creator>
  <cp:lastModifiedBy>statssecretary</cp:lastModifiedBy>
  <cp:revision>191</cp:revision>
  <cp:lastPrinted>1601-01-01T00:00:00Z</cp:lastPrinted>
  <dcterms:created xsi:type="dcterms:W3CDTF">2010-06-11T16:51:58Z</dcterms:created>
  <dcterms:modified xsi:type="dcterms:W3CDTF">2014-06-05T13:43:54Z</dcterms:modified>
</cp:coreProperties>
</file>